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350" r:id="rId4"/>
    <p:sldId id="365" r:id="rId5"/>
    <p:sldId id="366" r:id="rId6"/>
    <p:sldId id="367" r:id="rId7"/>
    <p:sldId id="368" r:id="rId8"/>
    <p:sldId id="369" r:id="rId9"/>
    <p:sldId id="371" r:id="rId10"/>
    <p:sldId id="372" r:id="rId11"/>
    <p:sldId id="265" r:id="rId12"/>
  </p:sldIdLst>
  <p:sldSz cx="121983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00"/>
    <a:srgbClr val="FFA84B"/>
    <a:srgbClr val="0066FF"/>
    <a:srgbClr val="D24726"/>
    <a:srgbClr val="FF5B5B"/>
    <a:srgbClr val="EE0000"/>
    <a:srgbClr val="E20000"/>
    <a:srgbClr val="EA50D8"/>
    <a:srgbClr val="FF3B3B"/>
    <a:srgbClr val="8B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54" y="-258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0"/>
    </p:cViewPr>
  </p:sorterViewPr>
  <p:notesViewPr>
    <p:cSldViewPr>
      <p:cViewPr varScale="1">
        <p:scale>
          <a:sx n="57" d="100"/>
          <a:sy n="57" d="100"/>
        </p:scale>
        <p:origin x="280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11T08:36:48.296" idx="1">
    <p:pos x="2856" y="1752"/>
    <p:text>建议增加一张照片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11T08:38:56.703" idx="2">
    <p:pos x="6740" y="2478"/>
    <p:text>这张照片是蒙古学生开学典礼</p:text>
  </p:cm>
  <p:cm authorId="0" dt="2016-11-11T08:42:35.750" idx="3">
    <p:pos x="6740" y="1117"/>
    <p:text>这两张照片重复出现了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3725-0D92-49D9-88BD-0A725DCC5E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BA8C6-1B8B-494C-881B-33C94A7D20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34892-2594-4348-9B59-391C3F1BE7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031C7-A97A-4B3D-B11F-B8701A7D07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1625" y="0"/>
            <a:ext cx="12199975" cy="6858000"/>
          </a:xfrm>
          <a:prstGeom prst="rect">
            <a:avLst/>
          </a:prstGeom>
          <a:solidFill>
            <a:srgbClr val="FF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1" y="0"/>
            <a:ext cx="12190327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6"/>
          <p:cNvSpPr/>
          <p:nvPr userDrawn="1"/>
        </p:nvSpPr>
        <p:spPr>
          <a:xfrm>
            <a:off x="1550" y="1196752"/>
            <a:ext cx="12196800" cy="38137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625" y="6453336"/>
            <a:ext cx="1224000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3645024"/>
            <a:ext cx="12195175" cy="3024336"/>
          </a:xfrm>
          <a:prstGeom prst="rect">
            <a:avLst/>
          </a:prstGeom>
          <a:solidFill>
            <a:srgbClr val="FF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6669360"/>
            <a:ext cx="12195175" cy="188640"/>
          </a:xfrm>
          <a:prstGeom prst="rect">
            <a:avLst/>
          </a:prstGeom>
          <a:gradFill>
            <a:gsLst>
              <a:gs pos="0">
                <a:srgbClr val="333134"/>
              </a:gs>
              <a:gs pos="74000">
                <a:srgbClr val="39373A"/>
              </a:gs>
              <a:gs pos="83000">
                <a:srgbClr val="373538"/>
              </a:gs>
              <a:gs pos="100000">
                <a:srgbClr val="3634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12195175" cy="4437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 userDrawn="1"/>
        </p:nvSpPr>
        <p:spPr>
          <a:xfrm>
            <a:off x="2354759" y="404664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第一节</a:t>
            </a:r>
            <a:r>
              <a:rPr lang="en-US" altLang="zh-CN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  </a:t>
            </a:r>
            <a:r>
              <a:rPr lang="zh-CN" altLang="en-US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战略分析（内外部环境及投资组合分析）</a:t>
            </a:r>
            <a:endParaRPr lang="zh-CN" altLang="en-US" sz="220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686218" y="329689"/>
            <a:ext cx="158417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</a:t>
            </a:r>
            <a:endParaRPr lang="en-US" altLang="zh-CN" sz="16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800" b="0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战略管</a:t>
            </a:r>
            <a:endParaRPr lang="en-US" altLang="zh-CN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800" b="0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理过程</a:t>
            </a:r>
            <a:endParaRPr lang="en-US" altLang="zh-CN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3" name="TextBox 8"/>
          <p:cNvSpPr txBox="1"/>
          <p:nvPr userDrawn="1"/>
        </p:nvSpPr>
        <p:spPr>
          <a:xfrm>
            <a:off x="2354759" y="404664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第二节</a:t>
            </a:r>
            <a:r>
              <a:rPr lang="en-US" altLang="zh-CN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  </a:t>
            </a:r>
            <a:r>
              <a:rPr lang="zh-CN" altLang="en-US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战略制定（愿景、使命、战略目标、战略选择）</a:t>
            </a:r>
            <a:endParaRPr lang="zh-CN" altLang="en-US" sz="220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686218" y="329689"/>
            <a:ext cx="158417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</a:t>
            </a:r>
            <a:endParaRPr lang="en-US" altLang="zh-CN" sz="16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800" b="0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战略管</a:t>
            </a:r>
            <a:endParaRPr lang="en-US" altLang="zh-CN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800" b="0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理过程</a:t>
            </a:r>
            <a:endParaRPr lang="en-US" altLang="zh-CN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3" name="TextBox 8"/>
          <p:cNvSpPr txBox="1"/>
          <p:nvPr userDrawn="1"/>
        </p:nvSpPr>
        <p:spPr>
          <a:xfrm>
            <a:off x="2354759" y="404664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第三节</a:t>
            </a:r>
            <a:r>
              <a:rPr lang="en-US" altLang="zh-CN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  </a:t>
            </a:r>
            <a:r>
              <a:rPr lang="zh-CN" altLang="en-US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战略实施</a:t>
            </a:r>
            <a:endParaRPr lang="zh-CN" altLang="en-US" sz="220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686218" y="329689"/>
            <a:ext cx="158417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</a:t>
            </a:r>
            <a:endParaRPr lang="en-US" altLang="zh-CN" sz="16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800" b="0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战略管</a:t>
            </a:r>
            <a:endParaRPr lang="en-US" altLang="zh-CN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800" b="0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理过程</a:t>
            </a:r>
            <a:endParaRPr lang="en-US" altLang="zh-CN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3" name="TextBox 8"/>
          <p:cNvSpPr txBox="1"/>
          <p:nvPr userDrawn="1"/>
        </p:nvSpPr>
        <p:spPr>
          <a:xfrm>
            <a:off x="2354759" y="404664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第四节</a:t>
            </a:r>
            <a:r>
              <a:rPr lang="en-US" altLang="zh-CN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  </a:t>
            </a:r>
            <a:r>
              <a:rPr lang="zh-CN" altLang="en-US" sz="2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战略评价和控制</a:t>
            </a:r>
            <a:endParaRPr lang="zh-CN" altLang="en-US" sz="220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914326"/>
            <a:ext cx="1219835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698695" y="428326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752695" y="482326"/>
            <a:ext cx="972000" cy="9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625" y="6624736"/>
            <a:ext cx="12240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202631" y="1727061"/>
            <a:ext cx="10369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第三届中俄交通大学校长论坛</a:t>
            </a:r>
            <a:endParaRPr lang="zh-CN" altLang="en-US" sz="48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7930" y="4004945"/>
            <a:ext cx="7345680" cy="61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柳州铁道职业技术学院       邱同保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Fld\Desktop\标志(发布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31" y="188639"/>
            <a:ext cx="863491" cy="8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9959" y="420329"/>
            <a:ext cx="3937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柳州铁道职业技术学院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8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>
          <a:xfrm>
            <a:off x="6891263" y="1958975"/>
            <a:ext cx="43204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odoni MT Black" panose="02070A03080606020203" pitchFamily="18" charset="0"/>
                <a:sym typeface="Impact" panose="020B0806030902050204" pitchFamily="34" charset="0"/>
              </a:rPr>
              <a:t>Thank </a:t>
            </a:r>
            <a:r>
              <a:rPr lang="en-US" altLang="zh-CN" sz="7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odoni MT Black" panose="02070A03080606020203" pitchFamily="18" charset="0"/>
                <a:sym typeface="Impact" panose="020B0806030902050204" pitchFamily="34" charset="0"/>
              </a:rPr>
              <a:t>You</a:t>
            </a:r>
            <a:endParaRPr lang="zh-CN" altLang="en-US" sz="32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Bodoni MT Black" panose="02070A03080606020203" pitchFamily="18" charset="0"/>
            </a:endParaRPr>
          </a:p>
        </p:txBody>
      </p:sp>
      <p:pic>
        <p:nvPicPr>
          <p:cNvPr id="5121" name="Picture 1" descr="C:\Users\Fld\AppData\Roaming\Tencent\Users\65397310\QQ\WinTemp\RichOle\4L~``CM%FUF0{%B%4(39AR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64" y="1268759"/>
            <a:ext cx="4263628" cy="257934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066727" y="3134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第三届中俄交通大学校长论坛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0339" y="1772816"/>
            <a:ext cx="6412972" cy="41764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058615" y="1916832"/>
            <a:ext cx="60486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柳州铁道职业技术学院位于广西柳州市。柳州是工业名城、历史名城、文化名城、旅游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名城。柳州铁道职业技术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学院建校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周年，开设轨道交通类、电子信息类、汽车类、机械制造类、建筑类专业共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41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个，在校生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12000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人。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 descr="C:\Users\Fld\Desktop\1.jpg"/>
          <p:cNvPicPr preferRelativeResize="0">
            <a:picLocks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8" b="12847"/>
          <a:stretch>
            <a:fillRect/>
          </a:stretch>
        </p:blipFill>
        <p:spPr bwMode="auto">
          <a:xfrm>
            <a:off x="7899375" y="4149080"/>
            <a:ext cx="3020400" cy="18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  <p:pic>
        <p:nvPicPr>
          <p:cNvPr id="1026" name="Picture 2" descr="C:\Users\Fld\AppData\Roaming\Tencent\Users\65397310\QQ\WinTemp\RichOle\U7KK16TN1%9F86PO}_039]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r="6860"/>
          <a:stretch>
            <a:fillRect/>
          </a:stretch>
        </p:blipFill>
        <p:spPr bwMode="auto">
          <a:xfrm>
            <a:off x="7899374" y="1772816"/>
            <a:ext cx="3021749" cy="1800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066727" y="3134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第三届中俄交通大学校长论坛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331" y="1772816"/>
            <a:ext cx="5980924" cy="41044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020481" y="1946156"/>
            <a:ext cx="551074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日，在第二届中俄交通大学校长论坛会场，我校与俄罗斯乌拉尔国立交通大学签订校际合作协议。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1" name="Picture 3" descr="C:\Users\Fld\AppData\Roaming\Tencent\Users\65397310\QQ\WinTemp\RichOle\KXJ6H@[M(]547O)M092OC1Y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35" y="1772816"/>
            <a:ext cx="3216530" cy="197971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  <p:pic>
        <p:nvPicPr>
          <p:cNvPr id="2052" name="Picture 4" descr="C:\Users\Fld\AppData\Roaming\Tencent\Users\65397310\QQ\WinTemp\RichOle\FNXH}AM}K(]EV$M94R}LB`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35" y="4052308"/>
            <a:ext cx="3216530" cy="185428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066727" y="3134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第三届中俄交通大学校长论坛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331" y="1772816"/>
            <a:ext cx="5980924" cy="41044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020481" y="1916832"/>
            <a:ext cx="551074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日，我校与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乌拉尔国立交通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大学举行视频工作会议，共同商讨教学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计划。会上，双方还就合作招生、学籍管理、中国教育部涉外教育合作规定等议题进行了深入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讨论。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3" name="Picture 1" descr="C:\Users\Fld\AppData\Roaming\Tencent\Users\65397310\QQ\WinTemp\RichOle\9BG@)E(O0@12W8P1XFLE6JQ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03" y="2379312"/>
            <a:ext cx="4083062" cy="28914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066727" y="3134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第三届中俄交通大学校长论坛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331" y="1772816"/>
            <a:ext cx="5980924" cy="41044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020481" y="1916832"/>
            <a:ext cx="551074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日，乌拉尔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国立交通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大学校长、副校长一行来我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校考察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。交流会中，双方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与会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人员就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科研建设、人才培养、教师互派等方面进行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交流，达成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合作意向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。会后双方互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赠礼品并合影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留念。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7" name="Picture 1" descr="C:\Users\Fld\AppData\Roaming\Tencent\Users\65397310\QQ\WinTemp\RichOle\F%TG_]AYT9S$39P`DJF1N]6.png"/>
          <p:cNvPicPr preferRelativeResize="0"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b="3531"/>
          <a:stretch>
            <a:fillRect/>
          </a:stretch>
        </p:blipFill>
        <p:spPr bwMode="auto">
          <a:xfrm>
            <a:off x="7601335" y="4038600"/>
            <a:ext cx="3218400" cy="18386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  <p:pic>
        <p:nvPicPr>
          <p:cNvPr id="4098" name="Picture 2" descr="C:\Users\Fld\AppData\Roaming\Tencent\Users\65397310\QQ\WinTemp\RichOle\PS0`}L)0D~YODHWA2H]E0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67" y="1772816"/>
            <a:ext cx="3231968" cy="182375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066727" y="3134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第三届中俄交通大学校长论坛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331" y="1772816"/>
            <a:ext cx="5980924" cy="41044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020481" y="1916832"/>
            <a:ext cx="5510742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日，学校与乌拉尔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国立交通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大学签订“中俄丝绸学院”揭牌仪式；与北京交通大学完成“国际留学生培养基地”揭牌仪式。</a:t>
            </a:r>
            <a:endParaRPr lang="zh-CN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5" name="Picture 1" descr="C:\Users\Fld\AppData\Roaming\Tencent\Users\65397310\QQ\WinTemp\RichOle\IBH(60QX7EBBZ344N`[}A9E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83" y="1777405"/>
            <a:ext cx="3189886" cy="19648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  <p:pic>
        <p:nvPicPr>
          <p:cNvPr id="6147" name="Picture 3" descr="C:\Users\Fld\AppData\Roaming\Tencent\Users\65397310\QQ\WinTemp\RichOle\IVB31~3GX}3SI2_RO[YX3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8" y="3933056"/>
            <a:ext cx="3188267" cy="206729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066727" y="3134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第三届中俄交通大学校长论坛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331" y="1772816"/>
            <a:ext cx="5980924" cy="41044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020481" y="1916832"/>
            <a:ext cx="5510742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2016年9月27日，北京交通大学选送5名蒙古留学生来校开展为期一年的学习。学校梁斌教授被乌拉尔国立交通大学学报聘为外籍编辑。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69" name="Picture 1" descr="C:\Users\Fld\AppData\Roaming\Tencent\Users\65397310\QQ\WinTemp\RichOle\9]7Z0JGOO5JD7CF8@]]Q`28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23" y="1772816"/>
            <a:ext cx="3091088" cy="188221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  <p:pic>
        <p:nvPicPr>
          <p:cNvPr id="7170" name="Picture 2" descr="C:\Users\Fld\AppData\Roaming\Tencent\Users\65397310\QQ\WinTemp\RichOle\TL(%`65@F23CEHSD%H]F`7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23" y="3933056"/>
            <a:ext cx="3091284" cy="19423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066727" y="3134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第三届中俄交通大学校长论坛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331" y="1772816"/>
            <a:ext cx="5980924" cy="41044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020481" y="1916832"/>
            <a:ext cx="5510742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我校正向中国行政部门申请举办国际合作办学机构，机构审批后，将进入实质性的合作办学，开展人才培养交流，开展2+1、2+2等形式的中俄教育合作。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1" descr="C:\Users\Fld\AppData\Roaming\Tencent\Users\65397310\QQ\WinTemp\RichOle\QXR$_}595]XI7EFB6VP6909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70" y="1772816"/>
            <a:ext cx="2990887" cy="19635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  <p:pic>
        <p:nvPicPr>
          <p:cNvPr id="11" name="Picture 2" descr="C:\Users\Fld\AppData\Roaming\Tencent\Users\65397310\QQ\WinTemp\RichOle\T``DP3S@949P5WB8ITSMI`Q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"/>
          <a:stretch>
            <a:fillRect/>
          </a:stretch>
        </p:blipFill>
        <p:spPr bwMode="auto">
          <a:xfrm>
            <a:off x="7640570" y="3974102"/>
            <a:ext cx="2990887" cy="19031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066727" y="3134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第三届中俄交通大学校长论坛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331" y="1772816"/>
            <a:ext cx="5980924" cy="41044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020481" y="1916832"/>
            <a:ext cx="551074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我校积极响应“一带一路”战略，投入到国际交流与人才合作培养中，我们将充分发挥学校专业、师资优势，为中俄教育合作尽力。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6819255" y="30303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A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俄语：</a:t>
            </a:r>
            <a:r>
              <a:rPr lang="en-US" altLang="zh-CN" sz="2400" b="1" dirty="0" smtClean="0">
                <a:solidFill>
                  <a:srgbClr val="FFA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……………………</a:t>
            </a:r>
            <a:endParaRPr lang="zh-CN" altLang="en-US" sz="2400" b="1" dirty="0">
              <a:solidFill>
                <a:srgbClr val="FFA84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1" name="Picture 1" descr="C:\Users\Fld\AppData\Roaming\Tencent\Users\65397310\QQ\WinTemp\RichOle\NOR5KOIQ9296HY]EY]SJ55S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58" y="1768587"/>
            <a:ext cx="2952329" cy="19446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</p:spPr>
      </p:pic>
      <p:pic>
        <p:nvPicPr>
          <p:cNvPr id="1025" name="Picture 1" descr="C:\Users\Fld\AppData\Roaming\Tencent\Users\65397310\QQ\WinTemp\RichOle\OO{%0U3ODVMZ@9~M1IF%]5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577" b="6272"/>
          <a:stretch>
            <a:fillRect/>
          </a:stretch>
        </p:blipFill>
        <p:spPr bwMode="auto">
          <a:xfrm>
            <a:off x="7755358" y="3967172"/>
            <a:ext cx="2952329" cy="1910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FF85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WPS 演示</Application>
  <PresentationFormat>自定义</PresentationFormat>
  <Paragraphs>42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华康俪金黑W8(P)</vt:lpstr>
      <vt:lpstr>微软雅黑</vt:lpstr>
      <vt:lpstr>Bodoni MT Black</vt:lpstr>
      <vt:lpstr>Impact</vt:lpstr>
      <vt:lpstr>Calibri</vt:lpstr>
      <vt:lpstr>黑体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1776</cp:revision>
  <dcterms:created xsi:type="dcterms:W3CDTF">2016-10-18T08:25:00Z</dcterms:created>
  <dcterms:modified xsi:type="dcterms:W3CDTF">2016-11-15T07:03:12Z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